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5"/>
  </p:notesMasterIdLst>
  <p:sldIdLst>
    <p:sldId id="270" r:id="rId2"/>
    <p:sldId id="271" r:id="rId3"/>
    <p:sldId id="291" r:id="rId4"/>
    <p:sldId id="272" r:id="rId5"/>
    <p:sldId id="273" r:id="rId6"/>
    <p:sldId id="274" r:id="rId7"/>
    <p:sldId id="279" r:id="rId8"/>
    <p:sldId id="262" r:id="rId9"/>
    <p:sldId id="286" r:id="rId10"/>
    <p:sldId id="275" r:id="rId11"/>
    <p:sldId id="280" r:id="rId12"/>
    <p:sldId id="287" r:id="rId13"/>
    <p:sldId id="289" r:id="rId14"/>
    <p:sldId id="276" r:id="rId15"/>
    <p:sldId id="281" r:id="rId16"/>
    <p:sldId id="288" r:id="rId17"/>
    <p:sldId id="290" r:id="rId18"/>
    <p:sldId id="277" r:id="rId19"/>
    <p:sldId id="278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6266E-E42D-4BA5-A29A-076F8E1B94BC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A26C3-0959-4A20-9D84-57F0096B7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5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A26C3-0959-4A20-9D84-57F0096B74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5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90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7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23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61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86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32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214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67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92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85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E704D-6BD2-4F0C-85E9-72113A05232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7F66F-22CF-4984-925F-85B091AED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1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2904" y="77429"/>
            <a:ext cx="8640960" cy="3816424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           </a:t>
            </a:r>
            <a:r>
              <a:rPr lang="en-GB" sz="2400" dirty="0" err="1"/>
              <a:t>Motilal</a:t>
            </a:r>
            <a:r>
              <a:rPr lang="en-GB" sz="2400" dirty="0"/>
              <a:t> Nehru National Institute of Technology, Allahabad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Project on</a:t>
            </a:r>
            <a:br>
              <a:rPr lang="en-GB" sz="2400" dirty="0"/>
            </a:br>
            <a:r>
              <a:rPr lang="en-GB" b="1" dirty="0">
                <a:latin typeface="Algerian" pitchFamily="82" charset="0"/>
              </a:rPr>
              <a:t>FRACTALS</a:t>
            </a:r>
            <a:br>
              <a:rPr lang="en-GB" sz="2400" dirty="0"/>
            </a:br>
            <a:br>
              <a:rPr lang="en-GB" sz="2400" dirty="0"/>
            </a:br>
            <a:r>
              <a:rPr lang="en-IN" sz="2400" b="1" dirty="0"/>
              <a:t>Course:</a:t>
            </a:r>
            <a:r>
              <a:rPr lang="en-IN" sz="2400" dirty="0"/>
              <a:t> MCA I Semester – </a:t>
            </a:r>
            <a:r>
              <a:rPr lang="en-IN" sz="2400" i="1" dirty="0"/>
              <a:t>Programming and Problem Solving</a:t>
            </a:r>
            <a:br>
              <a:rPr lang="en-GB" sz="2400" dirty="0"/>
            </a:br>
            <a:endParaRPr lang="en-IN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7528" y="3861048"/>
            <a:ext cx="8496944" cy="2016224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50000"/>
              </a:lnSpc>
            </a:pP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Submitted To</a:t>
            </a:r>
            <a:r>
              <a:rPr lang="en-GB" b="1" dirty="0"/>
              <a:t>:</a:t>
            </a:r>
            <a:r>
              <a:rPr lang="en-GB" dirty="0"/>
              <a:t> Prof. M.M. Gore</a:t>
            </a:r>
            <a:br>
              <a:rPr lang="en-GB" dirty="0"/>
            </a:b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Course</a:t>
            </a:r>
            <a:r>
              <a:rPr lang="en-IN" b="1" dirty="0"/>
              <a:t>:</a:t>
            </a:r>
            <a:r>
              <a:rPr lang="en-IN" dirty="0"/>
              <a:t> MCA I Semester  </a:t>
            </a:r>
          </a:p>
          <a:p>
            <a:pPr algn="r">
              <a:lnSpc>
                <a:spcPct val="150000"/>
              </a:lnSpc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Subject</a:t>
            </a:r>
            <a:r>
              <a:rPr lang="en-IN" b="1" dirty="0"/>
              <a:t>:</a:t>
            </a:r>
            <a:r>
              <a:rPr lang="en-IN" dirty="0"/>
              <a:t> Programming and Problem Solving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9" y="188640"/>
            <a:ext cx="993161" cy="1340768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04906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188641"/>
            <a:ext cx="7315200" cy="93807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Contributions (Members 5 &amp; 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5440" y="1412776"/>
            <a:ext cx="4608512" cy="46085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5: Smruti Ranjan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GB" sz="2600" dirty="0"/>
              <a:t>Implemented </a:t>
            </a:r>
            <a:r>
              <a:rPr lang="en-GB" sz="2600" b="1" dirty="0"/>
              <a:t>Burning Ship Set</a:t>
            </a:r>
            <a:r>
              <a:rPr lang="en-GB" sz="2600" dirty="0"/>
              <a:t> algorithm in C.</a:t>
            </a:r>
          </a:p>
          <a:p>
            <a:pPr>
              <a:lnSpc>
                <a:spcPct val="170000"/>
              </a:lnSpc>
            </a:pPr>
            <a:r>
              <a:rPr lang="en-GB" sz="2600" dirty="0"/>
              <a:t>Worked on applying absolute values </a:t>
            </a:r>
            <a:r>
              <a:rPr lang="en-GB" sz="2600" dirty="0" err="1"/>
              <a:t>fabs</a:t>
            </a:r>
            <a:r>
              <a:rPr lang="en-GB" sz="2600" dirty="0"/>
              <a:t>(a) and </a:t>
            </a:r>
            <a:r>
              <a:rPr lang="en-GB" sz="2600" dirty="0" err="1"/>
              <a:t>fabs</a:t>
            </a:r>
            <a:r>
              <a:rPr lang="en-GB" sz="2600" dirty="0"/>
              <a:t>(b) before squaring.</a:t>
            </a:r>
          </a:p>
          <a:p>
            <a:pPr>
              <a:lnSpc>
                <a:spcPct val="170000"/>
              </a:lnSpc>
            </a:pPr>
            <a:r>
              <a:rPr lang="en-GB" sz="2600" dirty="0"/>
              <a:t>Selected correct coordinate ranges (</a:t>
            </a:r>
            <a:r>
              <a:rPr lang="en-GB" sz="2600" dirty="0" err="1"/>
              <a:t>x_min</a:t>
            </a:r>
            <a:r>
              <a:rPr lang="en-GB" sz="2600" dirty="0"/>
              <a:t>, </a:t>
            </a:r>
            <a:r>
              <a:rPr lang="en-GB" sz="2600" dirty="0" err="1"/>
              <a:t>x_max</a:t>
            </a:r>
            <a:r>
              <a:rPr lang="en-GB" sz="2600" dirty="0"/>
              <a:t>, </a:t>
            </a:r>
            <a:r>
              <a:rPr lang="en-GB" sz="2600" dirty="0" err="1"/>
              <a:t>y_min</a:t>
            </a:r>
            <a:r>
              <a:rPr lang="en-GB" sz="2600" dirty="0"/>
              <a:t>, </a:t>
            </a:r>
            <a:r>
              <a:rPr lang="en-GB" sz="2600" dirty="0" err="1"/>
              <a:t>y_max</a:t>
            </a:r>
            <a:r>
              <a:rPr lang="en-GB" sz="2600" dirty="0"/>
              <a:t>).</a:t>
            </a:r>
          </a:p>
          <a:p>
            <a:pPr>
              <a:lnSpc>
                <a:spcPct val="170000"/>
              </a:lnSpc>
            </a:pPr>
            <a:r>
              <a:rPr lang="en-GB" sz="2600" dirty="0"/>
              <a:t>Ensured MAX_ITER = 5000 for detailed spike-like structure</a:t>
            </a:r>
            <a:r>
              <a:rPr lang="en-GB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0056" y="1412776"/>
            <a:ext cx="4536504" cy="46085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6: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Mohd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Sufiyan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GB" sz="2600" dirty="0"/>
              <a:t>Handled output formatting (text-based output using “00” and “11”).</a:t>
            </a:r>
          </a:p>
          <a:p>
            <a:pPr>
              <a:lnSpc>
                <a:spcPct val="170000"/>
              </a:lnSpc>
            </a:pPr>
            <a:r>
              <a:rPr lang="en-GB" sz="2600" dirty="0"/>
              <a:t>Helped debug pixel mapping and escape condition logic.</a:t>
            </a:r>
          </a:p>
          <a:p>
            <a:pPr>
              <a:lnSpc>
                <a:spcPct val="170000"/>
              </a:lnSpc>
            </a:pPr>
            <a:r>
              <a:rPr lang="en-GB" sz="2600" dirty="0"/>
              <a:t>Tested and validated the Burning Ship output pattern.</a:t>
            </a:r>
          </a:p>
          <a:p>
            <a:pPr>
              <a:lnSpc>
                <a:spcPct val="170000"/>
              </a:lnSpc>
            </a:pPr>
            <a:r>
              <a:rPr lang="en-GB" sz="2600" dirty="0"/>
              <a:t>Ensured the fractal displays the characteristic “flame-like” pattern.</a:t>
            </a:r>
          </a:p>
        </p:txBody>
      </p:sp>
    </p:spTree>
    <p:extLst>
      <p:ext uri="{BB962C8B-B14F-4D97-AF65-F5344CB8AC3E}">
        <p14:creationId xmlns:p14="http://schemas.microsoft.com/office/powerpoint/2010/main" val="121016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575" y="260648"/>
            <a:ext cx="8040216" cy="925996"/>
          </a:xfrm>
        </p:spPr>
        <p:txBody>
          <a:bodyPr>
            <a:normAutofit/>
          </a:bodyPr>
          <a:lstStyle/>
          <a:p>
            <a:r>
              <a:rPr lang="en-IN" b="1" dirty="0" err="1"/>
              <a:t>Burningship</a:t>
            </a:r>
            <a:r>
              <a:rPr lang="en-IN" b="1" dirty="0"/>
              <a:t> Set (Algorithm)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36B509-0937-3622-E855-FD5ED649E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8" r="10275"/>
          <a:stretch>
            <a:fillRect/>
          </a:stretch>
        </p:blipFill>
        <p:spPr>
          <a:xfrm>
            <a:off x="8013410" y="58316"/>
            <a:ext cx="3456384" cy="674136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42632B7-5942-59B7-4CF2-ACC78DB19717}"/>
              </a:ext>
            </a:extLst>
          </p:cNvPr>
          <p:cNvSpPr txBox="1">
            <a:spLocks/>
          </p:cNvSpPr>
          <p:nvPr/>
        </p:nvSpPr>
        <p:spPr>
          <a:xfrm>
            <a:off x="767329" y="1340768"/>
            <a:ext cx="5832727" cy="2813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/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Steps: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1800" dirty="0"/>
              <a:t>Initialize parameters — width, height, max iterations.</a:t>
            </a:r>
            <a:endParaRPr lang="en-IN" sz="1800" dirty="0"/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Loop over each pixel on the screen.</a:t>
            </a:r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Map pixel to complex coordinate (x + </a:t>
            </a:r>
            <a:r>
              <a:rPr lang="en-IN" sz="1800" dirty="0" err="1"/>
              <a:t>yi</a:t>
            </a:r>
            <a:r>
              <a:rPr lang="en-IN" sz="1800" dirty="0"/>
              <a:t>).</a:t>
            </a:r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Apply iteration:</a:t>
            </a:r>
          </a:p>
          <a:p>
            <a:pPr marL="457200" lvl="1" indent="0">
              <a:buNone/>
            </a:pPr>
            <a:r>
              <a:rPr lang="en-IN" sz="1400" b="1" dirty="0"/>
              <a:t>	</a:t>
            </a:r>
            <a:r>
              <a:rPr lang="pl-PL" sz="1800" b="1" dirty="0"/>
              <a:t>z = (|Re(z)| + i·|Im(z)|)² + c</a:t>
            </a:r>
            <a:r>
              <a:rPr lang="pl-PL" sz="1800" dirty="0"/>
              <a:t>.</a:t>
            </a:r>
            <a:endParaRPr lang="en-IN" sz="1800" dirty="0"/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Assign </a:t>
            </a:r>
            <a:r>
              <a:rPr lang="en-US" sz="1800" dirty="0"/>
              <a:t>output 0 or 1 depending on escape status.</a:t>
            </a:r>
            <a:r>
              <a:rPr lang="en-IN" sz="1800" dirty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Save pixel data to file.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82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E996-0E3E-B995-80AD-0B017FEE6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6E1CF-E73A-D6B1-A95C-E7937602BDA4}"/>
              </a:ext>
            </a:extLst>
          </p:cNvPr>
          <p:cNvSpPr txBox="1"/>
          <p:nvPr/>
        </p:nvSpPr>
        <p:spPr>
          <a:xfrm>
            <a:off x="551384" y="226923"/>
            <a:ext cx="14353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Snippet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FCCB5-3B1A-A75A-30D4-6B9B84C8B794}"/>
              </a:ext>
            </a:extLst>
          </p:cNvPr>
          <p:cNvSpPr txBox="1"/>
          <p:nvPr/>
        </p:nvSpPr>
        <p:spPr>
          <a:xfrm>
            <a:off x="548733" y="3429000"/>
            <a:ext cx="70567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dirty="0"/>
              <a:t>for (int </a:t>
            </a:r>
            <a:r>
              <a:rPr lang="en-US" sz="1200" dirty="0" err="1"/>
              <a:t>py</a:t>
            </a:r>
            <a:r>
              <a:rPr lang="en-US" sz="1200" dirty="0"/>
              <a:t> = 0; </a:t>
            </a:r>
            <a:r>
              <a:rPr lang="en-US" sz="1200" dirty="0" err="1"/>
              <a:t>py</a:t>
            </a:r>
            <a:r>
              <a:rPr lang="en-US" sz="1200" dirty="0"/>
              <a:t> &lt; HEIGHT; </a:t>
            </a:r>
            <a:r>
              <a:rPr lang="en-US" sz="1200" dirty="0" err="1"/>
              <a:t>py</a:t>
            </a:r>
            <a:r>
              <a:rPr lang="en-US" sz="1200" dirty="0"/>
              <a:t>++)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for (int </a:t>
            </a:r>
            <a:r>
              <a:rPr lang="en-US" sz="1200" dirty="0" err="1"/>
              <a:t>px</a:t>
            </a:r>
            <a:r>
              <a:rPr lang="en-US" sz="1200" dirty="0"/>
              <a:t> = 0; </a:t>
            </a:r>
            <a:r>
              <a:rPr lang="en-US" sz="1200" dirty="0" err="1"/>
              <a:t>px</a:t>
            </a:r>
            <a:r>
              <a:rPr lang="en-US" sz="1200" dirty="0"/>
              <a:t> &lt; WIDTH; </a:t>
            </a:r>
            <a:r>
              <a:rPr lang="en-US" sz="1200" dirty="0" err="1"/>
              <a:t>px</a:t>
            </a:r>
            <a:r>
              <a:rPr lang="en-US" sz="1200" dirty="0"/>
              <a:t>++){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x = </a:t>
            </a:r>
            <a:r>
              <a:rPr lang="en-US" sz="1200" dirty="0" err="1"/>
              <a:t>x_min</a:t>
            </a:r>
            <a:r>
              <a:rPr lang="en-US" sz="1200" dirty="0"/>
              <a:t> + (</a:t>
            </a:r>
            <a:r>
              <a:rPr lang="en-US" sz="1200" dirty="0" err="1"/>
              <a:t>x_max</a:t>
            </a:r>
            <a:r>
              <a:rPr lang="en-US" sz="1200" dirty="0"/>
              <a:t> - </a:t>
            </a:r>
            <a:r>
              <a:rPr lang="en-US" sz="1200" dirty="0" err="1"/>
              <a:t>x_min</a:t>
            </a:r>
            <a:r>
              <a:rPr lang="en-US" sz="1200" dirty="0"/>
              <a:t>) * </a:t>
            </a:r>
            <a:r>
              <a:rPr lang="en-US" sz="1200" dirty="0" err="1"/>
              <a:t>px</a:t>
            </a:r>
            <a:r>
              <a:rPr lang="en-US" sz="1200" dirty="0"/>
              <a:t> / (WIDTH - 1);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y = </a:t>
            </a:r>
            <a:r>
              <a:rPr lang="en-US" sz="1200" dirty="0" err="1"/>
              <a:t>y_min</a:t>
            </a:r>
            <a:r>
              <a:rPr lang="en-US" sz="1200" dirty="0"/>
              <a:t> + (</a:t>
            </a:r>
            <a:r>
              <a:rPr lang="en-US" sz="1200" dirty="0" err="1"/>
              <a:t>y_max</a:t>
            </a:r>
            <a:r>
              <a:rPr lang="en-US" sz="1200" dirty="0"/>
              <a:t> - </a:t>
            </a:r>
            <a:r>
              <a:rPr lang="en-US" sz="1200" dirty="0" err="1"/>
              <a:t>y_min</a:t>
            </a:r>
            <a:r>
              <a:rPr lang="en-US" sz="1200" dirty="0"/>
              <a:t>) * </a:t>
            </a:r>
            <a:r>
              <a:rPr lang="en-US" sz="1200" dirty="0" err="1"/>
              <a:t>py</a:t>
            </a:r>
            <a:r>
              <a:rPr lang="en-US" sz="1200" dirty="0"/>
              <a:t> / (HEIGHT - 1);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complex c = x + y * I;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int inside = </a:t>
            </a:r>
            <a:r>
              <a:rPr lang="en-US" sz="1200" dirty="0" err="1"/>
              <a:t>burningship</a:t>
            </a:r>
            <a:r>
              <a:rPr lang="en-US" sz="1200" dirty="0"/>
              <a:t>(c);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inside ? "0" : "1");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"\n");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216AE-FEBB-07B5-EA95-E4A6FC29A212}"/>
              </a:ext>
            </a:extLst>
          </p:cNvPr>
          <p:cNvSpPr txBox="1"/>
          <p:nvPr/>
        </p:nvSpPr>
        <p:spPr>
          <a:xfrm>
            <a:off x="8267408" y="226923"/>
            <a:ext cx="13917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</a:t>
            </a:r>
            <a:r>
              <a:rPr lang="en-US" dirty="0"/>
              <a:t>Output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CC2EC-1C5D-DC51-160E-EA308609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8" t="5536" r="6438"/>
          <a:stretch>
            <a:fillRect/>
          </a:stretch>
        </p:blipFill>
        <p:spPr>
          <a:xfrm>
            <a:off x="7007424" y="1014218"/>
            <a:ext cx="5184576" cy="44545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C1340-8E57-D1B3-1EE5-5D44D71AA867}"/>
              </a:ext>
            </a:extLst>
          </p:cNvPr>
          <p:cNvSpPr txBox="1"/>
          <p:nvPr/>
        </p:nvSpPr>
        <p:spPr>
          <a:xfrm>
            <a:off x="559137" y="764704"/>
            <a:ext cx="64482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b="1" dirty="0"/>
              <a:t>// Escape-time function</a:t>
            </a:r>
            <a:endParaRPr sz="1200" b="1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int </a:t>
            </a:r>
            <a:r>
              <a:rPr lang="en-US" sz="1200" dirty="0" err="1"/>
              <a:t>burningship</a:t>
            </a:r>
            <a:r>
              <a:rPr lang="en-US" sz="1200" dirty="0"/>
              <a:t>(double complex c)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double complex z = 0;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int n = 0;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while (cabs(z) &lt;= 2.0 &amp;&amp; n &lt; MAX_ITER)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a = fabs(</a:t>
            </a:r>
            <a:r>
              <a:rPr lang="en-US" sz="1200" dirty="0" err="1"/>
              <a:t>creal</a:t>
            </a:r>
            <a:r>
              <a:rPr lang="en-US" sz="1200" dirty="0"/>
              <a:t>(z));   // |Re(z)|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b = fabs(</a:t>
            </a:r>
            <a:r>
              <a:rPr lang="en-US" sz="1200" dirty="0" err="1"/>
              <a:t>cimag</a:t>
            </a:r>
            <a:r>
              <a:rPr lang="en-US" sz="1200" dirty="0"/>
              <a:t>(z));   // |</a:t>
            </a:r>
            <a:r>
              <a:rPr lang="en-US" sz="1200" dirty="0" err="1"/>
              <a:t>Im</a:t>
            </a:r>
            <a:r>
              <a:rPr lang="en-US" sz="1200" dirty="0"/>
              <a:t>(z)|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z = (a + b * I) * (a + b * I) + c; // z = (|a| + </a:t>
            </a:r>
            <a:r>
              <a:rPr lang="en-US" sz="1200" dirty="0" err="1"/>
              <a:t>i|b</a:t>
            </a:r>
            <a:r>
              <a:rPr lang="en-US" sz="1200" dirty="0"/>
              <a:t>|)^2 + c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n++;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return (n == MAX_ITER);   // 1 = inside, 0 = outside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1880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10F6A-3D63-CFE7-E001-B2A6BCF70E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274114"/>
            <a:ext cx="4854801" cy="3641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4173E-1044-3B40-A153-19F718483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274114"/>
            <a:ext cx="4875115" cy="3641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27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260648"/>
            <a:ext cx="7315200" cy="92599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Contributions (Members 7 &amp; 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7488" y="1700808"/>
            <a:ext cx="4392486" cy="359359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7: Manish Kumar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200" dirty="0"/>
              <a:t>Implemented </a:t>
            </a:r>
            <a:r>
              <a:rPr lang="en-IN" sz="2200" b="1" dirty="0" err="1"/>
              <a:t>tricorn_set.c</a:t>
            </a:r>
            <a:r>
              <a:rPr lang="en-IN" sz="2200" dirty="0"/>
              <a:t>.</a:t>
            </a:r>
          </a:p>
          <a:p>
            <a:pPr>
              <a:lnSpc>
                <a:spcPct val="150000"/>
              </a:lnSpc>
            </a:pPr>
            <a:r>
              <a:rPr lang="en-IN" sz="2200" dirty="0"/>
              <a:t>Used anti-holomorphic iteration: 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IN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en-IN" sz="2200" b="1" dirty="0">
                <a:solidFill>
                  <a:srgbClr val="FFC000"/>
                </a:solidFill>
              </a:rPr>
              <a:t>z = </a:t>
            </a:r>
            <a:r>
              <a:rPr lang="en-IN" sz="2200" b="1" dirty="0" err="1">
                <a:solidFill>
                  <a:srgbClr val="FFC000"/>
                </a:solidFill>
              </a:rPr>
              <a:t>conj</a:t>
            </a:r>
            <a:r>
              <a:rPr lang="en-IN" sz="2200" b="1" dirty="0">
                <a:solidFill>
                  <a:srgbClr val="FFC000"/>
                </a:solidFill>
              </a:rPr>
              <a:t>(z)^2 + c.</a:t>
            </a:r>
          </a:p>
          <a:p>
            <a:pPr>
              <a:lnSpc>
                <a:spcPct val="150000"/>
              </a:lnSpc>
            </a:pPr>
            <a:r>
              <a:rPr lang="en-IN" sz="2200" dirty="0"/>
              <a:t>Researched </a:t>
            </a:r>
            <a:r>
              <a:rPr lang="en-IN" sz="2200" dirty="0" err="1"/>
              <a:t>Tricorn’s</a:t>
            </a:r>
            <a:r>
              <a:rPr lang="en-IN" sz="2200" dirty="0"/>
              <a:t> three-fold symmetry.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6082" y="1700808"/>
            <a:ext cx="4752526" cy="36134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8: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Sumit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Raj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Chaudhary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200" dirty="0"/>
              <a:t>Compared visual differences between fractal types.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Generated PBM images for testing and documentation.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Integrated files into final output folder.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53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1579"/>
            <a:ext cx="8208912" cy="792088"/>
          </a:xfrm>
        </p:spPr>
        <p:txBody>
          <a:bodyPr>
            <a:normAutofit/>
          </a:bodyPr>
          <a:lstStyle/>
          <a:p>
            <a:r>
              <a:rPr lang="en-IN" b="1" dirty="0"/>
              <a:t>Tricorn Set (Algorithm)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2E2AA-C4BE-1815-AF6D-308EF71BF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0" t="2100" r="10446"/>
          <a:stretch>
            <a:fillRect/>
          </a:stretch>
        </p:blipFill>
        <p:spPr>
          <a:xfrm>
            <a:off x="7968208" y="12501"/>
            <a:ext cx="3597505" cy="68454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1FC21-A8ED-EA37-2DB9-629A567F3709}"/>
              </a:ext>
            </a:extLst>
          </p:cNvPr>
          <p:cNvSpPr txBox="1">
            <a:spLocks/>
          </p:cNvSpPr>
          <p:nvPr/>
        </p:nvSpPr>
        <p:spPr>
          <a:xfrm>
            <a:off x="1224661" y="1484784"/>
            <a:ext cx="5591419" cy="2813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/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Steps: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Initialize parameters — width, height, max iterations.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Loop over each pixel on the screen.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Map pixel to complex coordinate (x + </a:t>
            </a:r>
            <a:r>
              <a:rPr lang="en-IN" sz="1800" dirty="0" err="1"/>
              <a:t>yi</a:t>
            </a:r>
            <a:r>
              <a:rPr lang="en-IN" sz="1800" dirty="0"/>
              <a:t>).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Apply iteration:</a:t>
            </a:r>
          </a:p>
          <a:p>
            <a:pPr marL="457200" lvl="1" indent="0">
              <a:buNone/>
            </a:pPr>
            <a:r>
              <a:rPr lang="en-IN" sz="1400" dirty="0"/>
              <a:t>	</a:t>
            </a:r>
            <a:r>
              <a:rPr lang="en-IN" sz="1600" b="1" dirty="0">
                <a:highlight>
                  <a:srgbClr val="C0C0C0"/>
                </a:highlight>
              </a:rPr>
              <a:t> z = </a:t>
            </a:r>
            <a:r>
              <a:rPr lang="en-US" sz="1600" b="1" dirty="0" err="1">
                <a:highlight>
                  <a:srgbClr val="C0C0C0"/>
                </a:highlight>
              </a:rPr>
              <a:t>conj</a:t>
            </a:r>
            <a:r>
              <a:rPr lang="en-US" sz="1600" b="1" dirty="0">
                <a:highlight>
                  <a:srgbClr val="C0C0C0"/>
                </a:highlight>
              </a:rPr>
              <a:t>(z²)</a:t>
            </a:r>
            <a:r>
              <a:rPr lang="en-IN" sz="1600" b="1" dirty="0">
                <a:highlight>
                  <a:srgbClr val="C0C0C0"/>
                </a:highlight>
              </a:rPr>
              <a:t> + c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Assign </a:t>
            </a:r>
            <a:r>
              <a:rPr lang="en-US" sz="1800" dirty="0"/>
              <a:t>output 0 or 1 depending on escape status.</a:t>
            </a:r>
            <a:r>
              <a:rPr lang="en-IN" sz="1800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Save pixel data to file.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620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0026-4829-B0A5-FA9B-3B6F155E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3C0E86-0F63-2116-7C98-2A9FAE5FEF04}"/>
              </a:ext>
            </a:extLst>
          </p:cNvPr>
          <p:cNvSpPr txBox="1"/>
          <p:nvPr/>
        </p:nvSpPr>
        <p:spPr>
          <a:xfrm>
            <a:off x="498350" y="226923"/>
            <a:ext cx="1435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Code Snippet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76A5A-EDAE-73EC-945D-04E4AFF06338}"/>
              </a:ext>
            </a:extLst>
          </p:cNvPr>
          <p:cNvSpPr txBox="1"/>
          <p:nvPr/>
        </p:nvSpPr>
        <p:spPr>
          <a:xfrm>
            <a:off x="498025" y="3241477"/>
            <a:ext cx="70567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dirty="0"/>
              <a:t>for (int </a:t>
            </a:r>
            <a:r>
              <a:rPr lang="en-US" sz="1200" dirty="0" err="1"/>
              <a:t>py</a:t>
            </a:r>
            <a:r>
              <a:rPr lang="en-US" sz="1200" dirty="0"/>
              <a:t> = 0; </a:t>
            </a:r>
            <a:r>
              <a:rPr lang="en-US" sz="1200" dirty="0" err="1"/>
              <a:t>py</a:t>
            </a:r>
            <a:r>
              <a:rPr lang="en-US" sz="1200" dirty="0"/>
              <a:t> &lt; HEIGHT; </a:t>
            </a:r>
            <a:r>
              <a:rPr lang="en-US" sz="1200" dirty="0" err="1"/>
              <a:t>py</a:t>
            </a:r>
            <a:r>
              <a:rPr lang="en-US" sz="1200" dirty="0"/>
              <a:t>++)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for (int </a:t>
            </a:r>
            <a:r>
              <a:rPr lang="en-US" sz="1200" dirty="0" err="1"/>
              <a:t>px</a:t>
            </a:r>
            <a:r>
              <a:rPr lang="en-US" sz="1200" dirty="0"/>
              <a:t> = 0; </a:t>
            </a:r>
            <a:r>
              <a:rPr lang="en-US" sz="1200" dirty="0" err="1"/>
              <a:t>px</a:t>
            </a:r>
            <a:r>
              <a:rPr lang="en-US" sz="1200" dirty="0"/>
              <a:t> &lt; WIDTH; </a:t>
            </a:r>
            <a:r>
              <a:rPr lang="en-US" sz="1200" dirty="0" err="1"/>
              <a:t>px</a:t>
            </a:r>
            <a:r>
              <a:rPr lang="en-US" sz="1200" dirty="0"/>
              <a:t>++)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x = </a:t>
            </a:r>
            <a:r>
              <a:rPr lang="en-US" sz="1200" dirty="0" err="1"/>
              <a:t>x_min</a:t>
            </a:r>
            <a:r>
              <a:rPr lang="en-US" sz="1200" dirty="0"/>
              <a:t> + (</a:t>
            </a:r>
            <a:r>
              <a:rPr lang="en-US" sz="1200" dirty="0" err="1"/>
              <a:t>x_max</a:t>
            </a:r>
            <a:r>
              <a:rPr lang="en-US" sz="1200" dirty="0"/>
              <a:t> - </a:t>
            </a:r>
            <a:r>
              <a:rPr lang="en-US" sz="1200" dirty="0" err="1"/>
              <a:t>x_min</a:t>
            </a:r>
            <a:r>
              <a:rPr lang="en-US" sz="1200" dirty="0"/>
              <a:t>) * </a:t>
            </a:r>
            <a:r>
              <a:rPr lang="en-US" sz="1200" dirty="0" err="1"/>
              <a:t>px</a:t>
            </a:r>
            <a:r>
              <a:rPr lang="en-US" sz="1200" dirty="0"/>
              <a:t> / (WIDTH - 1);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y = </a:t>
            </a:r>
            <a:r>
              <a:rPr lang="en-US" sz="1200" dirty="0" err="1"/>
              <a:t>y_min</a:t>
            </a:r>
            <a:r>
              <a:rPr lang="en-US" sz="1200" dirty="0"/>
              <a:t> + (</a:t>
            </a:r>
            <a:r>
              <a:rPr lang="en-US" sz="1200" dirty="0" err="1"/>
              <a:t>y_max</a:t>
            </a:r>
            <a:r>
              <a:rPr lang="en-US" sz="1200" dirty="0"/>
              <a:t> - </a:t>
            </a:r>
            <a:r>
              <a:rPr lang="en-US" sz="1200" dirty="0" err="1"/>
              <a:t>y_min</a:t>
            </a:r>
            <a:r>
              <a:rPr lang="en-US" sz="1200" dirty="0"/>
              <a:t>) * </a:t>
            </a:r>
            <a:r>
              <a:rPr lang="en-US" sz="1200" dirty="0" err="1"/>
              <a:t>py</a:t>
            </a:r>
            <a:r>
              <a:rPr lang="en-US" sz="1200" dirty="0"/>
              <a:t> / (HEIGHT - 1);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complex c = x + y * I;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int inside = tricorn(c);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inside ? "0" : "1");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"\n");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94FBA-242C-2277-1862-859CF0AA7E99}"/>
              </a:ext>
            </a:extLst>
          </p:cNvPr>
          <p:cNvSpPr txBox="1"/>
          <p:nvPr/>
        </p:nvSpPr>
        <p:spPr>
          <a:xfrm>
            <a:off x="8267408" y="226923"/>
            <a:ext cx="13917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</a:t>
            </a:r>
            <a:r>
              <a:rPr lang="en-US" dirty="0"/>
              <a:t>Output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05909-1DEE-6253-D943-78C4ED15CDBF}"/>
              </a:ext>
            </a:extLst>
          </p:cNvPr>
          <p:cNvSpPr txBox="1"/>
          <p:nvPr/>
        </p:nvSpPr>
        <p:spPr>
          <a:xfrm>
            <a:off x="465711" y="836712"/>
            <a:ext cx="66247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b="1" dirty="0"/>
              <a:t>// Escape-time function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int tricorn(double complex c)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double complex z = 0;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int n = 0;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while (cabs(z) &lt;= 2.0 &amp;&amp; n &lt; MAX_ITER)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z = </a:t>
            </a:r>
            <a:r>
              <a:rPr lang="en-US" sz="1200" dirty="0" err="1"/>
              <a:t>conj</a:t>
            </a:r>
            <a:r>
              <a:rPr lang="en-US" sz="1200" dirty="0"/>
              <a:t>(z*z) + c;   // z = conjugate(z²) + c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n++;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return (n == MAX_ITER);   // 1 = inside, 0 = outside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43EAA-5454-AA8C-DD6B-5B37ABE7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90" y="836712"/>
            <a:ext cx="4839119" cy="404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341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FEABE-644B-815F-9BF8-5312C462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28" y="1268759"/>
            <a:ext cx="4032448" cy="4032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C3F06-981E-AC55-78F0-9440E0DB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25" y="1484784"/>
            <a:ext cx="4487453" cy="360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988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0" y="188640"/>
            <a:ext cx="7315200" cy="92599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Contributions (Members 9 &amp; 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7488" y="1632204"/>
            <a:ext cx="4104456" cy="359359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9: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Shri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Krishan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Created </a:t>
            </a:r>
            <a:r>
              <a:rPr lang="en-GB" b="1" dirty="0" err="1"/>
              <a:t>Makefile</a:t>
            </a:r>
            <a:r>
              <a:rPr lang="en-GB" dirty="0"/>
              <a:t> for automating compilation.</a:t>
            </a:r>
          </a:p>
          <a:p>
            <a:pPr>
              <a:lnSpc>
                <a:spcPct val="150000"/>
              </a:lnSpc>
            </a:pPr>
            <a:r>
              <a:rPr lang="en-GB" dirty="0"/>
              <a:t>Organized object file rules &amp; clean targets.</a:t>
            </a:r>
          </a:p>
          <a:p>
            <a:pPr>
              <a:lnSpc>
                <a:spcPct val="150000"/>
              </a:lnSpc>
            </a:pPr>
            <a:r>
              <a:rPr lang="en-GB" dirty="0"/>
              <a:t>Ensured smooth compilation of all three fractals.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0056" y="1632204"/>
            <a:ext cx="4104456" cy="359359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10: 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Rajdeep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Gupta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en-GB" dirty="0"/>
              <a:t>Worked on optimization and code </a:t>
            </a:r>
            <a:r>
              <a:rPr lang="en-GB" dirty="0" err="1"/>
              <a:t>cleanup</a:t>
            </a:r>
            <a:r>
              <a:rPr lang="en-GB" dirty="0"/>
              <a:t>.</a:t>
            </a:r>
          </a:p>
          <a:p>
            <a:pPr>
              <a:lnSpc>
                <a:spcPct val="160000"/>
              </a:lnSpc>
            </a:pPr>
            <a:r>
              <a:rPr lang="en-GB" dirty="0"/>
              <a:t>Performed debugging for segmentation faults &amp; slow runs.</a:t>
            </a:r>
          </a:p>
          <a:p>
            <a:pPr>
              <a:lnSpc>
                <a:spcPct val="160000"/>
              </a:lnSpc>
            </a:pPr>
            <a:r>
              <a:rPr lang="en-GB" dirty="0"/>
              <a:t>Prepared sample images for PPT/report.</a:t>
            </a:r>
          </a:p>
        </p:txBody>
      </p:sp>
    </p:spTree>
    <p:extLst>
      <p:ext uri="{BB962C8B-B14F-4D97-AF65-F5344CB8AC3E}">
        <p14:creationId xmlns:p14="http://schemas.microsoft.com/office/powerpoint/2010/main" val="975284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260648"/>
            <a:ext cx="7315200" cy="925996"/>
          </a:xfrm>
        </p:spPr>
        <p:txBody>
          <a:bodyPr>
            <a:normAutofit/>
          </a:bodyPr>
          <a:lstStyle/>
          <a:p>
            <a:pPr algn="ctr"/>
            <a:r>
              <a:rPr lang="en-IN" sz="3400" b="1" dirty="0"/>
              <a:t>Contributions (Members 11 &amp; 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1544" y="1556792"/>
            <a:ext cx="3566160" cy="359359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11: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Jitendra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Singh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Wrote major sections of project report (methodology, results).</a:t>
            </a:r>
          </a:p>
          <a:p>
            <a:pPr>
              <a:lnSpc>
                <a:spcPct val="150000"/>
              </a:lnSpc>
            </a:pPr>
            <a:r>
              <a:rPr lang="en-GB" dirty="0"/>
              <a:t>Collected screenshots and outputs.</a:t>
            </a:r>
          </a:p>
          <a:p>
            <a:pPr>
              <a:lnSpc>
                <a:spcPct val="150000"/>
              </a:lnSpc>
            </a:pPr>
            <a:r>
              <a:rPr lang="en-GB" dirty="0"/>
              <a:t>Helped in final formatting.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8008" y="1556793"/>
            <a:ext cx="3566160" cy="359568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12: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Amit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Singhad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Designed the PPT.</a:t>
            </a:r>
          </a:p>
          <a:p>
            <a:pPr>
              <a:lnSpc>
                <a:spcPct val="150000"/>
              </a:lnSpc>
            </a:pPr>
            <a:r>
              <a:rPr lang="en-GB" dirty="0"/>
              <a:t>Manages all the output.</a:t>
            </a:r>
          </a:p>
          <a:p>
            <a:pPr>
              <a:lnSpc>
                <a:spcPct val="150000"/>
              </a:lnSpc>
            </a:pPr>
            <a:r>
              <a:rPr lang="en-GB" dirty="0"/>
              <a:t>Handled final submission and documentation.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57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88640"/>
            <a:ext cx="7315200" cy="93807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/>
              <a:t>WHAT EXACTLY IS A FRACTALS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04" y="1268760"/>
            <a:ext cx="11064592" cy="2232248"/>
          </a:xfrm>
        </p:spPr>
        <p:txBody>
          <a:bodyPr>
            <a:normAutofit fontScale="85000" lnSpcReduction="10000"/>
          </a:bodyPr>
          <a:lstStyle/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IN" sz="2200" dirty="0"/>
              <a:t>Fractals are infinite, self-similar patterns generated using iterative equations.</a:t>
            </a:r>
          </a:p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IN" sz="2200" dirty="0"/>
              <a:t>Widely visible in nature: trees, clouds, lightning, galaxy patterns.</a:t>
            </a:r>
          </a:p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IN" sz="2200" dirty="0"/>
              <a:t>Computer-generated fractals rely on complex numbers and recursion.</a:t>
            </a:r>
          </a:p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IN" sz="2200" dirty="0"/>
              <a:t>In this project, we implemented </a:t>
            </a:r>
            <a:r>
              <a:rPr lang="en-IN" sz="2200" b="1" dirty="0"/>
              <a:t>Mandelbrot</a:t>
            </a:r>
            <a:r>
              <a:rPr lang="en-IN" sz="2200" dirty="0"/>
              <a:t>, </a:t>
            </a:r>
            <a:r>
              <a:rPr lang="en-IN" sz="2200" b="1" dirty="0" err="1"/>
              <a:t>BurningShip</a:t>
            </a:r>
            <a:r>
              <a:rPr lang="en-IN" sz="2200" dirty="0"/>
              <a:t>, and </a:t>
            </a:r>
            <a:r>
              <a:rPr lang="en-IN" sz="2200" b="1" dirty="0"/>
              <a:t>Tricorn</a:t>
            </a:r>
            <a:r>
              <a:rPr lang="en-IN" sz="2200" dirty="0"/>
              <a:t> fractals using </a:t>
            </a:r>
            <a:r>
              <a:rPr lang="en-IN" sz="2200" b="1" dirty="0"/>
              <a:t>C programming</a:t>
            </a:r>
            <a:r>
              <a:rPr lang="en-IN" sz="2200" dirty="0"/>
              <a:t>.</a:t>
            </a:r>
          </a:p>
          <a:p>
            <a:pPr marL="4572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2C4B5-B39C-0F47-0E1E-F160EEA48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0"/>
          <a:stretch>
            <a:fillRect/>
          </a:stretch>
        </p:blipFill>
        <p:spPr>
          <a:xfrm>
            <a:off x="0" y="3933056"/>
            <a:ext cx="12201832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83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260648"/>
            <a:ext cx="7315200" cy="925996"/>
          </a:xfrm>
        </p:spPr>
        <p:txBody>
          <a:bodyPr>
            <a:normAutofit/>
          </a:bodyPr>
          <a:lstStyle/>
          <a:p>
            <a:pPr algn="ctr"/>
            <a:r>
              <a:rPr lang="en-IN" b="1" dirty="0" err="1"/>
              <a:t>Makefile</a:t>
            </a:r>
            <a:r>
              <a:rPr lang="en-IN" b="1" dirty="0"/>
              <a:t> &amp; Build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2" y="1628801"/>
            <a:ext cx="7315200" cy="353952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Compiles all three .c files automatically.</a:t>
            </a:r>
          </a:p>
          <a:p>
            <a:pPr>
              <a:lnSpc>
                <a:spcPct val="150000"/>
              </a:lnSpc>
            </a:pPr>
            <a:r>
              <a:rPr lang="en-IN" dirty="0"/>
              <a:t>Supports commands:</a:t>
            </a:r>
          </a:p>
          <a:p>
            <a:pPr lvl="2">
              <a:lnSpc>
                <a:spcPct val="150000"/>
              </a:lnSpc>
            </a:pPr>
            <a:r>
              <a:rPr lang="en-IN" sz="2900" dirty="0"/>
              <a:t>make → builds </a:t>
            </a:r>
            <a:r>
              <a:rPr lang="en-IN" sz="2900" dirty="0" err="1"/>
              <a:t>executables</a:t>
            </a:r>
            <a:endParaRPr lang="en-IN" sz="2900" dirty="0"/>
          </a:p>
          <a:p>
            <a:pPr lvl="2">
              <a:lnSpc>
                <a:spcPct val="150000"/>
              </a:lnSpc>
            </a:pPr>
            <a:r>
              <a:rPr lang="en-IN" sz="2900" dirty="0"/>
              <a:t>make clean → removes binary &amp; PBM outputs.</a:t>
            </a:r>
          </a:p>
          <a:p>
            <a:pPr>
              <a:lnSpc>
                <a:spcPct val="150000"/>
              </a:lnSpc>
            </a:pPr>
            <a:r>
              <a:rPr lang="en-IN" dirty="0"/>
              <a:t>Simplifies multi-file compilation.</a:t>
            </a:r>
          </a:p>
          <a:p>
            <a:pPr>
              <a:lnSpc>
                <a:spcPct val="150000"/>
              </a:lnSpc>
            </a:pPr>
            <a:r>
              <a:rPr lang="en-IN" dirty="0"/>
              <a:t>Ensures consistent build process for demonstration.</a:t>
            </a:r>
          </a:p>
          <a:p>
            <a:pPr>
              <a:lnSpc>
                <a:spcPct val="150000"/>
              </a:lnSpc>
            </a:pPr>
            <a:r>
              <a:rPr lang="en-IN" dirty="0"/>
              <a:t>Reduces manual compilation errors.</a:t>
            </a:r>
          </a:p>
        </p:txBody>
      </p:sp>
    </p:spTree>
    <p:extLst>
      <p:ext uri="{BB962C8B-B14F-4D97-AF65-F5344CB8AC3E}">
        <p14:creationId xmlns:p14="http://schemas.microsoft.com/office/powerpoint/2010/main" val="135221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332656"/>
            <a:ext cx="7315200" cy="925996"/>
          </a:xfrm>
        </p:spPr>
        <p:txBody>
          <a:bodyPr/>
          <a:lstStyle/>
          <a:p>
            <a:pPr algn="ctr"/>
            <a:r>
              <a:rPr lang="en-IN" b="1" dirty="0"/>
              <a:t>Results &amp;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584" y="1628800"/>
            <a:ext cx="8136904" cy="51125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IN" dirty="0"/>
              <a:t>Successfully generated PBM images for all fractals.</a:t>
            </a:r>
          </a:p>
          <a:p>
            <a:pPr>
              <a:lnSpc>
                <a:spcPct val="170000"/>
              </a:lnSpc>
            </a:pPr>
            <a:r>
              <a:rPr lang="en-IN" b="1" dirty="0"/>
              <a:t>Mandelbrot:</a:t>
            </a:r>
            <a:r>
              <a:rPr lang="en-IN" dirty="0"/>
              <a:t> recognizable cardioid &amp; bulb structure.</a:t>
            </a:r>
          </a:p>
          <a:p>
            <a:pPr>
              <a:lnSpc>
                <a:spcPct val="170000"/>
              </a:lnSpc>
            </a:pPr>
            <a:r>
              <a:rPr lang="en-IN" b="1" dirty="0"/>
              <a:t>Julia:</a:t>
            </a:r>
            <a:r>
              <a:rPr lang="en-IN" dirty="0"/>
              <a:t> shape varies dramatically with constant c.</a:t>
            </a:r>
          </a:p>
          <a:p>
            <a:pPr>
              <a:lnSpc>
                <a:spcPct val="170000"/>
              </a:lnSpc>
            </a:pPr>
            <a:r>
              <a:rPr lang="en-IN" b="1" dirty="0" err="1"/>
              <a:t>Tricorn</a:t>
            </a:r>
            <a:r>
              <a:rPr lang="en-IN" b="1" dirty="0"/>
              <a:t>:</a:t>
            </a:r>
            <a:r>
              <a:rPr lang="en-IN" dirty="0"/>
              <a:t> characteristic three-wing symmetric fractal.</a:t>
            </a:r>
          </a:p>
          <a:p>
            <a:pPr>
              <a:lnSpc>
                <a:spcPct val="170000"/>
              </a:lnSpc>
            </a:pPr>
            <a:r>
              <a:rPr lang="en-IN" dirty="0"/>
              <a:t>PBM’s 0/1 format provides:</a:t>
            </a:r>
          </a:p>
          <a:p>
            <a:pPr>
              <a:lnSpc>
                <a:spcPct val="170000"/>
              </a:lnSpc>
            </a:pPr>
            <a:r>
              <a:rPr lang="en-IN" dirty="0"/>
              <a:t>high contrast</a:t>
            </a:r>
          </a:p>
          <a:p>
            <a:pPr>
              <a:lnSpc>
                <a:spcPct val="170000"/>
              </a:lnSpc>
            </a:pPr>
            <a:r>
              <a:rPr lang="en-IN" dirty="0"/>
              <a:t>small file size</a:t>
            </a:r>
          </a:p>
          <a:p>
            <a:pPr>
              <a:lnSpc>
                <a:spcPct val="170000"/>
              </a:lnSpc>
            </a:pPr>
            <a:r>
              <a:rPr lang="en-IN" dirty="0"/>
              <a:t>easy debugging</a:t>
            </a:r>
          </a:p>
          <a:p>
            <a:pPr>
              <a:lnSpc>
                <a:spcPct val="170000"/>
              </a:lnSpc>
            </a:pPr>
            <a:r>
              <a:rPr lang="en-IN" dirty="0"/>
              <a:t>Escape-time algorithm produced clear boundaries.</a:t>
            </a:r>
          </a:p>
        </p:txBody>
      </p:sp>
    </p:spTree>
    <p:extLst>
      <p:ext uri="{BB962C8B-B14F-4D97-AF65-F5344CB8AC3E}">
        <p14:creationId xmlns:p14="http://schemas.microsoft.com/office/powerpoint/2010/main" val="1024168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188640"/>
            <a:ext cx="7315200" cy="998004"/>
          </a:xfrm>
        </p:spPr>
        <p:txBody>
          <a:bodyPr/>
          <a:lstStyle/>
          <a:p>
            <a:pPr algn="ctr"/>
            <a:r>
              <a:rPr lang="en-IN" b="1" dirty="0"/>
              <a:t>Conclusion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68" y="1340768"/>
            <a:ext cx="7632848" cy="5328592"/>
          </a:xfrm>
        </p:spPr>
        <p:txBody>
          <a:bodyPr>
            <a:normAutofit fontScale="62500" lnSpcReduction="20000"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Conclusion: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Implemented fractal generation using C and PBM format.</a:t>
            </a:r>
          </a:p>
          <a:p>
            <a:pPr>
              <a:lnSpc>
                <a:spcPct val="150000"/>
              </a:lnSpc>
            </a:pPr>
            <a:r>
              <a:rPr lang="en-GB" dirty="0"/>
              <a:t>Understood complex numbers, iteration, and escape-time logic.</a:t>
            </a:r>
          </a:p>
          <a:p>
            <a:pPr>
              <a:lnSpc>
                <a:spcPct val="150000"/>
              </a:lnSpc>
            </a:pPr>
            <a:r>
              <a:rPr lang="en-GB" dirty="0"/>
              <a:t>Automated workflows using </a:t>
            </a:r>
            <a:r>
              <a:rPr lang="en-GB" dirty="0" err="1"/>
              <a:t>Makefile</a:t>
            </a:r>
            <a:r>
              <a:rPr lang="en-GB" dirty="0"/>
              <a:t>.</a:t>
            </a:r>
          </a:p>
          <a:p>
            <a:pPr>
              <a:lnSpc>
                <a:spcPct val="150000"/>
              </a:lnSpc>
            </a:pPr>
            <a:r>
              <a:rPr lang="en-GB" dirty="0"/>
              <a:t>Achieved clean black &amp; white fractal outputs.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Scope: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/>
              <a:t>Add </a:t>
            </a:r>
            <a:r>
              <a:rPr lang="en-IN" dirty="0" err="1"/>
              <a:t>grayscale</a:t>
            </a:r>
            <a:r>
              <a:rPr lang="en-IN" dirty="0"/>
              <a:t> (PGM) and </a:t>
            </a:r>
            <a:r>
              <a:rPr lang="en-IN" dirty="0" err="1"/>
              <a:t>color</a:t>
            </a:r>
            <a:r>
              <a:rPr lang="en-IN" dirty="0"/>
              <a:t> (PPM) visualization.</a:t>
            </a:r>
          </a:p>
          <a:p>
            <a:pPr>
              <a:lnSpc>
                <a:spcPct val="150000"/>
              </a:lnSpc>
            </a:pPr>
            <a:r>
              <a:rPr lang="en-IN" dirty="0"/>
              <a:t>Implement zooming and panning.</a:t>
            </a:r>
          </a:p>
          <a:p>
            <a:pPr>
              <a:lnSpc>
                <a:spcPct val="150000"/>
              </a:lnSpc>
            </a:pPr>
            <a:r>
              <a:rPr lang="en-IN" dirty="0"/>
              <a:t>Convert PBM into video animations.</a:t>
            </a:r>
          </a:p>
          <a:p>
            <a:pPr>
              <a:lnSpc>
                <a:spcPct val="150000"/>
              </a:lnSpc>
            </a:pPr>
            <a:r>
              <a:rPr lang="en-IN" dirty="0"/>
              <a:t>GPU-based fractal rendering for real-time performance.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18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2204864"/>
            <a:ext cx="8208912" cy="1584176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806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085F17-0184-E84B-0D6A-15CBEC99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744" y="116632"/>
            <a:ext cx="7315200" cy="938073"/>
          </a:xfrm>
        </p:spPr>
        <p:txBody>
          <a:bodyPr>
            <a:normAutofit/>
          </a:bodyPr>
          <a:lstStyle/>
          <a:p>
            <a:r>
              <a:rPr lang="en-US" b="1" dirty="0"/>
              <a:t>HISTORY OF FRACTALS</a:t>
            </a:r>
            <a:endParaRPr lang="en-IN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D3471-2733-AB10-1C91-42376E10D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0" t="12201"/>
          <a:stretch>
            <a:fillRect/>
          </a:stretch>
        </p:blipFill>
        <p:spPr>
          <a:xfrm>
            <a:off x="6168008" y="0"/>
            <a:ext cx="602399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65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116633"/>
            <a:ext cx="7315200" cy="1154097"/>
          </a:xfrm>
        </p:spPr>
        <p:txBody>
          <a:bodyPr/>
          <a:lstStyle/>
          <a:p>
            <a:pPr algn="ctr"/>
            <a:r>
              <a:rPr lang="en-IN" b="1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556792"/>
            <a:ext cx="8352928" cy="49685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Implement Mandelbrot, </a:t>
            </a:r>
            <a:r>
              <a:rPr lang="en-IN" dirty="0" err="1"/>
              <a:t>Burningship</a:t>
            </a:r>
            <a:r>
              <a:rPr lang="en-IN" dirty="0"/>
              <a:t>, and Tricorn fractal algorithms in C.</a:t>
            </a:r>
          </a:p>
          <a:p>
            <a:pPr>
              <a:lnSpc>
                <a:spcPct val="150000"/>
              </a:lnSpc>
            </a:pPr>
            <a:r>
              <a:rPr lang="en-IN" dirty="0"/>
              <a:t>Use PBM (Portable Bitmap) format for simple binary (0/1) image output.</a:t>
            </a:r>
          </a:p>
          <a:p>
            <a:pPr>
              <a:lnSpc>
                <a:spcPct val="150000"/>
              </a:lnSpc>
            </a:pPr>
            <a:r>
              <a:rPr lang="en-IN" dirty="0"/>
              <a:t>Map each pixel to complex plane coordinates.</a:t>
            </a:r>
          </a:p>
          <a:p>
            <a:pPr>
              <a:lnSpc>
                <a:spcPct val="150000"/>
              </a:lnSpc>
            </a:pPr>
            <a:r>
              <a:rPr lang="en-IN" dirty="0"/>
              <a:t>Apply escape-time algorithm to generate fractal boundaries.</a:t>
            </a:r>
          </a:p>
          <a:p>
            <a:pPr>
              <a:lnSpc>
                <a:spcPct val="150000"/>
              </a:lnSpc>
            </a:pPr>
            <a:r>
              <a:rPr lang="en-IN" dirty="0"/>
              <a:t>Automate compilation using </a:t>
            </a:r>
            <a:r>
              <a:rPr lang="en-IN" dirty="0" err="1"/>
              <a:t>Makefile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</a:pPr>
            <a:r>
              <a:rPr lang="en-IN" dirty="0"/>
              <a:t>Generate black &amp; white fractal images without external graphics libraries.</a:t>
            </a:r>
          </a:p>
          <a:p>
            <a:pPr>
              <a:lnSpc>
                <a:spcPct val="150000"/>
              </a:lnSpc>
            </a:pPr>
            <a:r>
              <a:rPr lang="en-IN" dirty="0"/>
              <a:t>Prepare comprehensive project report, output files, and presentation slides.</a:t>
            </a:r>
          </a:p>
          <a:p>
            <a:pPr marL="45720" indent="0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615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0" y="260649"/>
            <a:ext cx="7315200" cy="93807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Contributions (Members 1 &amp;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9456" y="1772816"/>
            <a:ext cx="4572000" cy="345402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1: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Dibyendu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Das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Introduced the project and assigned responsibilities.</a:t>
            </a:r>
          </a:p>
          <a:p>
            <a:pPr>
              <a:lnSpc>
                <a:spcPct val="150000"/>
              </a:lnSpc>
            </a:pPr>
            <a:r>
              <a:rPr lang="en-GB" dirty="0"/>
              <a:t>Ensured smooth coordination among teammates.</a:t>
            </a:r>
          </a:p>
          <a:p>
            <a:pPr>
              <a:lnSpc>
                <a:spcPct val="150000"/>
              </a:lnSpc>
            </a:pPr>
            <a:r>
              <a:rPr lang="en-GB" dirty="0"/>
              <a:t>Helped derive iterative equations.</a:t>
            </a:r>
          </a:p>
          <a:p>
            <a:pPr>
              <a:lnSpc>
                <a:spcPct val="150000"/>
              </a:lnSpc>
            </a:pPr>
            <a:r>
              <a:rPr lang="en-GB" dirty="0"/>
              <a:t>Worked on project introduction and theory.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0056" y="1772815"/>
            <a:ext cx="4572000" cy="345402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2: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Piyush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Gautam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Assisted in setting up C environment.</a:t>
            </a:r>
          </a:p>
          <a:p>
            <a:pPr>
              <a:lnSpc>
                <a:spcPct val="150000"/>
              </a:lnSpc>
            </a:pPr>
            <a:r>
              <a:rPr lang="en-GB" dirty="0"/>
              <a:t>Researched fractals and mathematical background.</a:t>
            </a:r>
          </a:p>
          <a:p>
            <a:pPr>
              <a:lnSpc>
                <a:spcPct val="150000"/>
              </a:lnSpc>
            </a:pPr>
            <a:r>
              <a:rPr lang="en-GB" dirty="0"/>
              <a:t>Created initial complex plane mapping logic.</a:t>
            </a:r>
          </a:p>
          <a:p>
            <a:pPr>
              <a:lnSpc>
                <a:spcPct val="150000"/>
              </a:lnSpc>
            </a:pPr>
            <a:r>
              <a:rPr lang="en-GB" dirty="0"/>
              <a:t>Helped debug Mandelbrot implementation.</a:t>
            </a:r>
          </a:p>
          <a:p>
            <a:pPr marL="45720" indent="0">
              <a:buNone/>
            </a:pP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32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188641"/>
            <a:ext cx="7315200" cy="93807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Contributions (Members 3 &amp; 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7448" y="1615899"/>
            <a:ext cx="4752529" cy="36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3: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Divyajeet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200" dirty="0"/>
              <a:t>Implemented </a:t>
            </a:r>
            <a:r>
              <a:rPr lang="en-GB" sz="2200" b="1" dirty="0" err="1"/>
              <a:t>mandelbrot.c</a:t>
            </a:r>
            <a:r>
              <a:rPr lang="en-GB" sz="2200" dirty="0"/>
              <a:t> core algorithm.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Coded escape-time function using 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GB" sz="2200" dirty="0"/>
              <a:t>    </a:t>
            </a:r>
            <a:r>
              <a:rPr lang="en-GB" sz="2200" b="1" dirty="0">
                <a:solidFill>
                  <a:srgbClr val="FFC000"/>
                </a:solidFill>
              </a:rPr>
              <a:t>z = z*z + c.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Set iteration limits and bounding values.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2024" y="1612830"/>
            <a:ext cx="4968552" cy="36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Member 4: Rajeev 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Tirkey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000" dirty="0"/>
              <a:t>Validated output at different coordinate ranges.</a:t>
            </a:r>
          </a:p>
          <a:p>
            <a:pPr>
              <a:lnSpc>
                <a:spcPct val="150000"/>
              </a:lnSpc>
            </a:pPr>
            <a:r>
              <a:rPr lang="en-GB" sz="2000" dirty="0" err="1"/>
              <a:t>Centered</a:t>
            </a:r>
            <a:r>
              <a:rPr lang="en-GB" sz="2000" dirty="0"/>
              <a:t> the fractal for better symmetry.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Generated sample </a:t>
            </a:r>
            <a:r>
              <a:rPr lang="en-GB" sz="2000" dirty="0" err="1"/>
              <a:t>mandelbrot.pbm</a:t>
            </a:r>
            <a:r>
              <a:rPr lang="en-GB" sz="2000" dirty="0"/>
              <a:t> outputs.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0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819" y="132610"/>
            <a:ext cx="7315200" cy="853988"/>
          </a:xfrm>
        </p:spPr>
        <p:txBody>
          <a:bodyPr>
            <a:normAutofit/>
          </a:bodyPr>
          <a:lstStyle/>
          <a:p>
            <a:r>
              <a:rPr lang="en-IN" sz="3200" b="1" dirty="0"/>
              <a:t>Mandelbrot Set (Algorithm)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4993254-9B2B-2F9D-A94B-3C3B891EB9E1}"/>
              </a:ext>
            </a:extLst>
          </p:cNvPr>
          <p:cNvSpPr txBox="1">
            <a:spLocks/>
          </p:cNvSpPr>
          <p:nvPr/>
        </p:nvSpPr>
        <p:spPr>
          <a:xfrm>
            <a:off x="790819" y="1174605"/>
            <a:ext cx="5881245" cy="2813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/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Steps: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Initialize parameters — width, height, max iterations.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Loop over each pixel on the screen.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Map pixel to complex coordinate (x + </a:t>
            </a:r>
            <a:r>
              <a:rPr lang="en-IN" sz="1800" dirty="0" err="1"/>
              <a:t>yi</a:t>
            </a:r>
            <a:r>
              <a:rPr lang="en-IN" sz="1800" dirty="0"/>
              <a:t>).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Apply iteration:</a:t>
            </a:r>
          </a:p>
          <a:p>
            <a:pPr marL="457200" lvl="1" indent="0">
              <a:buNone/>
            </a:pPr>
            <a:r>
              <a:rPr lang="en-IN" sz="1400" dirty="0"/>
              <a:t>	</a:t>
            </a:r>
            <a:r>
              <a:rPr lang="en-IN" sz="1600" b="1" dirty="0"/>
              <a:t> z = z² + c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Assign </a:t>
            </a:r>
            <a:r>
              <a:rPr lang="en-US" sz="1800" dirty="0"/>
              <a:t>output 0 or 1 depending on escape status.</a:t>
            </a:r>
            <a:r>
              <a:rPr lang="en-IN" sz="1800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dirty="0"/>
              <a:t>Save pixel data to file.</a:t>
            </a:r>
          </a:p>
          <a:p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568A64-9466-F91B-01E2-5E8B9AB9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50" y="144083"/>
            <a:ext cx="5164913" cy="666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6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368" y="226923"/>
            <a:ext cx="14353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Snippet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368" y="822960"/>
            <a:ext cx="57099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b="1" dirty="0"/>
              <a:t>// Escape-time function</a:t>
            </a:r>
            <a:endParaRPr sz="1200" b="1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int </a:t>
            </a:r>
            <a:r>
              <a:rPr lang="en-US" sz="1200" dirty="0" err="1"/>
              <a:t>mandelbrot</a:t>
            </a:r>
            <a:r>
              <a:rPr lang="en-US" sz="1200" dirty="0"/>
              <a:t>(double complex c)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double complex z = 0;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int n = 0;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while (cabs(z) &lt;= 2.0 &amp;&amp; n &lt; MAX_ITER)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z = z*z + c; // z = f(</a:t>
            </a:r>
            <a:r>
              <a:rPr lang="en-US" sz="1200" dirty="0" err="1"/>
              <a:t>z,c</a:t>
            </a:r>
            <a:r>
              <a:rPr lang="en-US" sz="1200" dirty="0"/>
              <a:t>)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n++;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return (n == MAX_ITER);   // 1 = inside, 0 = outside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C4685-E358-226D-7DF5-7D3032F5F5EE}"/>
              </a:ext>
            </a:extLst>
          </p:cNvPr>
          <p:cNvSpPr txBox="1"/>
          <p:nvPr/>
        </p:nvSpPr>
        <p:spPr>
          <a:xfrm>
            <a:off x="454368" y="3386298"/>
            <a:ext cx="64515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200" dirty="0"/>
              <a:t>for (int </a:t>
            </a:r>
            <a:r>
              <a:rPr lang="en-US" sz="1200" dirty="0" err="1"/>
              <a:t>py</a:t>
            </a:r>
            <a:r>
              <a:rPr lang="en-US" sz="1200" dirty="0"/>
              <a:t> = 0; </a:t>
            </a:r>
            <a:r>
              <a:rPr lang="en-US" sz="1200" dirty="0" err="1"/>
              <a:t>py</a:t>
            </a:r>
            <a:r>
              <a:rPr lang="en-US" sz="1200" dirty="0"/>
              <a:t> &lt; HEIGHT; </a:t>
            </a:r>
            <a:r>
              <a:rPr lang="en-US" sz="1200" dirty="0" err="1"/>
              <a:t>py</a:t>
            </a:r>
            <a:r>
              <a:rPr lang="en-US" sz="1200" dirty="0"/>
              <a:t>++) {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for (int </a:t>
            </a:r>
            <a:r>
              <a:rPr lang="en-US" sz="1200" dirty="0" err="1"/>
              <a:t>px</a:t>
            </a:r>
            <a:r>
              <a:rPr lang="en-US" sz="1200" dirty="0"/>
              <a:t> = 0; </a:t>
            </a:r>
            <a:r>
              <a:rPr lang="en-US" sz="1200" dirty="0" err="1"/>
              <a:t>px</a:t>
            </a:r>
            <a:r>
              <a:rPr lang="en-US" sz="1200" dirty="0"/>
              <a:t> &lt; WIDTH; </a:t>
            </a:r>
            <a:r>
              <a:rPr lang="en-US" sz="1200" dirty="0" err="1"/>
              <a:t>px</a:t>
            </a:r>
            <a:r>
              <a:rPr lang="en-US" sz="1200" dirty="0"/>
              <a:t>++) {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x = </a:t>
            </a:r>
            <a:r>
              <a:rPr lang="en-US" sz="1200" dirty="0" err="1"/>
              <a:t>x_min</a:t>
            </a:r>
            <a:r>
              <a:rPr lang="en-US" sz="1200" dirty="0"/>
              <a:t> + (</a:t>
            </a:r>
            <a:r>
              <a:rPr lang="en-US" sz="1200" dirty="0" err="1"/>
              <a:t>x_max</a:t>
            </a:r>
            <a:r>
              <a:rPr lang="en-US" sz="1200" dirty="0"/>
              <a:t> - </a:t>
            </a:r>
            <a:r>
              <a:rPr lang="en-US" sz="1200" dirty="0" err="1"/>
              <a:t>x_min</a:t>
            </a:r>
            <a:r>
              <a:rPr lang="en-US" sz="1200" dirty="0"/>
              <a:t>) * </a:t>
            </a:r>
            <a:r>
              <a:rPr lang="en-US" sz="1200" dirty="0" err="1"/>
              <a:t>px</a:t>
            </a:r>
            <a:r>
              <a:rPr lang="en-US" sz="1200" dirty="0"/>
              <a:t> / (WIDTH - 1);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y = </a:t>
            </a:r>
            <a:r>
              <a:rPr lang="en-US" sz="1200" dirty="0" err="1"/>
              <a:t>y_min</a:t>
            </a:r>
            <a:r>
              <a:rPr lang="en-US" sz="1200" dirty="0"/>
              <a:t> + (</a:t>
            </a:r>
            <a:r>
              <a:rPr lang="en-US" sz="1200" dirty="0" err="1"/>
              <a:t>y_max</a:t>
            </a:r>
            <a:r>
              <a:rPr lang="en-US" sz="1200" dirty="0"/>
              <a:t> - </a:t>
            </a:r>
            <a:r>
              <a:rPr lang="en-US" sz="1200" dirty="0" err="1"/>
              <a:t>y_min</a:t>
            </a:r>
            <a:r>
              <a:rPr lang="en-US" sz="1200" dirty="0"/>
              <a:t>) * </a:t>
            </a:r>
            <a:r>
              <a:rPr lang="en-US" sz="1200" dirty="0" err="1"/>
              <a:t>py</a:t>
            </a:r>
            <a:r>
              <a:rPr lang="en-US" sz="1200" dirty="0"/>
              <a:t> / (HEIGHT - 1);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double complex c = x + y * I;</a:t>
            </a:r>
          </a:p>
          <a:p>
            <a:pPr>
              <a:defRPr sz="1200">
                <a:latin typeface="Courier New"/>
              </a:defRPr>
            </a:pPr>
            <a:endParaRPr lang="en-US" sz="1200" dirty="0"/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int inside = </a:t>
            </a:r>
            <a:r>
              <a:rPr lang="en-US" sz="1200" dirty="0" err="1"/>
              <a:t>mandelbrot</a:t>
            </a:r>
            <a:r>
              <a:rPr lang="en-US" sz="1200" dirty="0"/>
              <a:t>(c);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inside ? "0" : "1");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}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fp</a:t>
            </a:r>
            <a:r>
              <a:rPr lang="en-US" sz="1200" dirty="0"/>
              <a:t>, "\n");</a:t>
            </a:r>
          </a:p>
          <a:p>
            <a:pPr>
              <a:defRPr sz="1200">
                <a:latin typeface="Courier New"/>
              </a:defRPr>
            </a:pPr>
            <a:r>
              <a:rPr lang="en-US" sz="1200" dirty="0"/>
              <a:t>}</a:t>
            </a:r>
            <a:endParaRPr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406B66-1A49-D480-C357-7149ABB17F09}"/>
              </a:ext>
            </a:extLst>
          </p:cNvPr>
          <p:cNvSpPr txBox="1"/>
          <p:nvPr/>
        </p:nvSpPr>
        <p:spPr>
          <a:xfrm>
            <a:off x="8267408" y="226923"/>
            <a:ext cx="13917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Code </a:t>
            </a:r>
            <a:r>
              <a:rPr lang="en-US" dirty="0"/>
              <a:t>Output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EB42E-497C-D4B3-2A5B-68448B28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50" y="828040"/>
            <a:ext cx="5067739" cy="5235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5EA16-C315-3F4C-FEC6-F65A02940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5233"/>
            <a:ext cx="5040560" cy="378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271FBF-3476-DCCD-E858-0644080AB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85233"/>
            <a:ext cx="5040560" cy="378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0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FractalsPPT</Template>
  <TotalTime>451</TotalTime>
  <Words>1665</Words>
  <Application>Microsoft Office PowerPoint</Application>
  <PresentationFormat>Widescreen</PresentationFormat>
  <Paragraphs>209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Algerian</vt:lpstr>
      <vt:lpstr>Arial</vt:lpstr>
      <vt:lpstr>Calibri</vt:lpstr>
      <vt:lpstr>Office Theme</vt:lpstr>
      <vt:lpstr>           Motilal Nehru National Institute of Technology, Allahabad  Project on FRACTALS  Course: MCA I Semester – Programming and Problem Solving </vt:lpstr>
      <vt:lpstr>WHAT EXACTLY IS A FRACTALS ?</vt:lpstr>
      <vt:lpstr>HISTORY OF FRACTALS</vt:lpstr>
      <vt:lpstr>Project Objectives</vt:lpstr>
      <vt:lpstr>Contributions (Members 1 &amp; 2)</vt:lpstr>
      <vt:lpstr>Contributions (Members 3 &amp; 4)</vt:lpstr>
      <vt:lpstr>Mandelbrot Set (Algorithm)</vt:lpstr>
      <vt:lpstr>PowerPoint Presentation</vt:lpstr>
      <vt:lpstr>PowerPoint Presentation</vt:lpstr>
      <vt:lpstr>Contributions (Members 5 &amp; 6)</vt:lpstr>
      <vt:lpstr>Burningship Set (Algorithm)</vt:lpstr>
      <vt:lpstr>PowerPoint Presentation</vt:lpstr>
      <vt:lpstr>PowerPoint Presentation</vt:lpstr>
      <vt:lpstr>Contributions (Members 7 &amp; 8)</vt:lpstr>
      <vt:lpstr>Tricorn Set (Algorithm)</vt:lpstr>
      <vt:lpstr>PowerPoint Presentation</vt:lpstr>
      <vt:lpstr>PowerPoint Presentation</vt:lpstr>
      <vt:lpstr>Contributions (Members 9 &amp; 10)</vt:lpstr>
      <vt:lpstr>Contributions (Members 11 &amp; 12)</vt:lpstr>
      <vt:lpstr>Makefile &amp; Build Automation</vt:lpstr>
      <vt:lpstr>Results &amp; Observations</vt:lpstr>
      <vt:lpstr>Conclusion &amp;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&amp; Introduction</dc:title>
  <dc:creator>Piyush Gautam</dc:creator>
  <cp:lastModifiedBy>SMRUTI RANJAN BEHERA</cp:lastModifiedBy>
  <cp:revision>27</cp:revision>
  <dcterms:created xsi:type="dcterms:W3CDTF">2025-11-10T17:21:00Z</dcterms:created>
  <dcterms:modified xsi:type="dcterms:W3CDTF">2025-11-17T20:41:35Z</dcterms:modified>
</cp:coreProperties>
</file>